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  <a:srgbClr val="64748B"/>
    <a:srgbClr val="2E5A27"/>
    <a:srgbClr val="34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BC2F4A-1524-6211-3AAD-85EA55BE9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2852737"/>
            <a:ext cx="6960870" cy="1595438"/>
          </a:xfrm>
          <a:prstGeom prst="rect">
            <a:avLst/>
          </a:prstGeom>
        </p:spPr>
        <p:txBody>
          <a:bodyPr anchor="ctr"/>
          <a:lstStyle>
            <a:lvl1pPr algn="l">
              <a:defRPr sz="3600"/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4FA24B-C689-8984-35A7-7C5511D81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741" y="4524375"/>
            <a:ext cx="6833630" cy="815376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>
                <a:solidFill>
                  <a:srgbClr val="64748B"/>
                </a:solidFill>
                <a:latin typeface="Inter" panose="020B0604020202020204" charset="0"/>
                <a:ea typeface="Inter" panose="020B060402020202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10" name="Google Shape;97;p13">
            <a:extLst>
              <a:ext uri="{FF2B5EF4-FFF2-40B4-BE49-F238E27FC236}">
                <a16:creationId xmlns:a16="http://schemas.microsoft.com/office/drawing/2014/main" id="{03EFFFAA-B81F-61B0-E9F6-2051E577C134}"/>
              </a:ext>
            </a:extLst>
          </p:cNvPr>
          <p:cNvSpPr txBox="1"/>
          <p:nvPr userDrawn="1"/>
        </p:nvSpPr>
        <p:spPr>
          <a:xfrm>
            <a:off x="571499" y="2231978"/>
            <a:ext cx="696086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004F8A"/>
                </a:solidFill>
                <a:latin typeface="Montserrat" panose="00000500000000000000" pitchFamily="2" charset="0"/>
                <a:ea typeface="Inter"/>
                <a:cs typeface="Inter"/>
                <a:sym typeface="Inter"/>
              </a:rPr>
              <a:t>3RD INTERNATIONAL SCIENTIFIC CONFERENCE</a:t>
            </a:r>
            <a:endParaRPr lang="hr-HR" sz="1500" b="0" i="0" u="none" strike="noStrike" cap="none" dirty="0">
              <a:solidFill>
                <a:srgbClr val="004F8A"/>
              </a:solidFill>
              <a:latin typeface="Montserrat" panose="00000500000000000000" pitchFamily="2" charset="0"/>
              <a:ea typeface="Inter"/>
              <a:cs typeface="Inter"/>
              <a:sym typeface="Int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1" i="0" u="none" strike="noStrike" cap="none" dirty="0">
                <a:solidFill>
                  <a:schemeClr val="accent6"/>
                </a:solidFill>
                <a:latin typeface="Montserrat" panose="00000500000000000000" pitchFamily="2" charset="0"/>
                <a:ea typeface="Inter"/>
                <a:sym typeface="Inter"/>
              </a:rPr>
              <a:t>SUSTAINABILITY OF EUROPEAN AGRICULTURE</a:t>
            </a:r>
            <a:endParaRPr sz="2400" b="1" dirty="0">
              <a:solidFill>
                <a:schemeClr val="accent6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Google Shape;84;p13" descr="image.png">
            <a:extLst>
              <a:ext uri="{FF2B5EF4-FFF2-40B4-BE49-F238E27FC236}">
                <a16:creationId xmlns:a16="http://schemas.microsoft.com/office/drawing/2014/main" id="{A7564A7A-DC0E-14CB-BD75-15CB885F9CC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12;p14">
            <a:extLst>
              <a:ext uri="{FF2B5EF4-FFF2-40B4-BE49-F238E27FC236}">
                <a16:creationId xmlns:a16="http://schemas.microsoft.com/office/drawing/2014/main" id="{49954E20-38C0-B1A5-2B81-3E6D004BE66C}"/>
              </a:ext>
            </a:extLst>
          </p:cNvPr>
          <p:cNvSpPr txBox="1"/>
          <p:nvPr userDrawn="1"/>
        </p:nvSpPr>
        <p:spPr>
          <a:xfrm>
            <a:off x="590550" y="126801"/>
            <a:ext cx="34575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 noProof="0" dirty="0">
                <a:solidFill>
                  <a:srgbClr val="64748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Organized by:</a:t>
            </a:r>
            <a:endParaRPr lang="en-GB" b="0" noProof="0" dirty="0"/>
          </a:p>
        </p:txBody>
      </p:sp>
      <p:sp>
        <p:nvSpPr>
          <p:cNvPr id="22" name="Google Shape;112;p14">
            <a:extLst>
              <a:ext uri="{FF2B5EF4-FFF2-40B4-BE49-F238E27FC236}">
                <a16:creationId xmlns:a16="http://schemas.microsoft.com/office/drawing/2014/main" id="{D0EA3799-4C3B-1750-93A8-D4D666392E15}"/>
              </a:ext>
            </a:extLst>
          </p:cNvPr>
          <p:cNvSpPr txBox="1"/>
          <p:nvPr userDrawn="1"/>
        </p:nvSpPr>
        <p:spPr>
          <a:xfrm>
            <a:off x="4115556" y="130337"/>
            <a:ext cx="34575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 noProof="0" dirty="0">
                <a:solidFill>
                  <a:srgbClr val="34662C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Supported by:</a:t>
            </a:r>
            <a:endParaRPr lang="en-GB" b="0" noProof="0" dirty="0">
              <a:solidFill>
                <a:srgbClr val="34662C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1F41AC-3B8C-E668-A5AA-569A2477A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22" y="350076"/>
            <a:ext cx="1656780" cy="5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32FC6D8-C078-3AA3-26C5-F3EEF3CD41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26" y="473687"/>
            <a:ext cx="1545656" cy="4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D50D39D-35BC-0695-2C00-E838642826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76" y="179428"/>
            <a:ext cx="1345837" cy="7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CCE8291-A161-5A12-D975-0988BF3D64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07" y="519349"/>
            <a:ext cx="1811317" cy="4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90;p13">
            <a:extLst>
              <a:ext uri="{FF2B5EF4-FFF2-40B4-BE49-F238E27FC236}">
                <a16:creationId xmlns:a16="http://schemas.microsoft.com/office/drawing/2014/main" id="{5A88E58E-8461-6A08-0EAB-30A27954A5FB}"/>
              </a:ext>
            </a:extLst>
          </p:cNvPr>
          <p:cNvSpPr/>
          <p:nvPr userDrawn="1"/>
        </p:nvSpPr>
        <p:spPr>
          <a:xfrm>
            <a:off x="533399" y="318599"/>
            <a:ext cx="38100" cy="647700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0;p13">
            <a:extLst>
              <a:ext uri="{FF2B5EF4-FFF2-40B4-BE49-F238E27FC236}">
                <a16:creationId xmlns:a16="http://schemas.microsoft.com/office/drawing/2014/main" id="{EB152726-94F9-DDD7-29D0-59C88D3C3FF0}"/>
              </a:ext>
            </a:extLst>
          </p:cNvPr>
          <p:cNvSpPr/>
          <p:nvPr userDrawn="1"/>
        </p:nvSpPr>
        <p:spPr>
          <a:xfrm>
            <a:off x="4048125" y="318599"/>
            <a:ext cx="38100" cy="647700"/>
          </a:xfrm>
          <a:prstGeom prst="rect">
            <a:avLst/>
          </a:prstGeom>
          <a:solidFill>
            <a:srgbClr val="2E5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90;p13">
            <a:extLst>
              <a:ext uri="{FF2B5EF4-FFF2-40B4-BE49-F238E27FC236}">
                <a16:creationId xmlns:a16="http://schemas.microsoft.com/office/drawing/2014/main" id="{0E85E086-053B-7A63-C3A3-60091E84F579}"/>
              </a:ext>
            </a:extLst>
          </p:cNvPr>
          <p:cNvSpPr/>
          <p:nvPr userDrawn="1"/>
        </p:nvSpPr>
        <p:spPr>
          <a:xfrm>
            <a:off x="552449" y="4504134"/>
            <a:ext cx="45719" cy="849905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reeform 15"/>
          <p:cNvSpPr/>
          <p:nvPr userDrawn="1"/>
        </p:nvSpPr>
        <p:spPr>
          <a:xfrm>
            <a:off x="2174788" y="457465"/>
            <a:ext cx="342113" cy="257022"/>
          </a:xfrm>
          <a:custGeom>
            <a:avLst/>
            <a:gdLst/>
            <a:ahLst/>
            <a:cxnLst/>
            <a:rect l="l" t="t" r="r" b="b"/>
            <a:pathLst>
              <a:path w="1051737" h="756458">
                <a:moveTo>
                  <a:pt x="0" y="0"/>
                </a:moveTo>
                <a:lnTo>
                  <a:pt x="1051737" y="0"/>
                </a:lnTo>
                <a:lnTo>
                  <a:pt x="1051737" y="756457"/>
                </a:lnTo>
                <a:lnTo>
                  <a:pt x="0" y="7564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23972" y="368462"/>
            <a:ext cx="1789960" cy="62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3465D7-ABB0-F546-5F6D-AAAE8BAB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23962"/>
            <a:ext cx="10877550" cy="501015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8" name="Google Shape;109;p14">
            <a:extLst>
              <a:ext uri="{FF2B5EF4-FFF2-40B4-BE49-F238E27FC236}">
                <a16:creationId xmlns:a16="http://schemas.microsoft.com/office/drawing/2014/main" id="{3980F598-D6D7-E8B0-3B92-231D8588EF5E}"/>
              </a:ext>
            </a:extLst>
          </p:cNvPr>
          <p:cNvSpPr/>
          <p:nvPr userDrawn="1"/>
        </p:nvSpPr>
        <p:spPr>
          <a:xfrm>
            <a:off x="0" y="285750"/>
            <a:ext cx="12192000" cy="77152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1;p14">
            <a:extLst>
              <a:ext uri="{FF2B5EF4-FFF2-40B4-BE49-F238E27FC236}">
                <a16:creationId xmlns:a16="http://schemas.microsoft.com/office/drawing/2014/main" id="{AD410057-D600-5A4F-2EB8-CD2B8C0D38FD}"/>
              </a:ext>
            </a:extLst>
          </p:cNvPr>
          <p:cNvSpPr/>
          <p:nvPr userDrawn="1"/>
        </p:nvSpPr>
        <p:spPr>
          <a:xfrm>
            <a:off x="0" y="285750"/>
            <a:ext cx="95250" cy="771525"/>
          </a:xfrm>
          <a:prstGeom prst="rect">
            <a:avLst/>
          </a:prstGeom>
          <a:solidFill>
            <a:srgbClr val="2E5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13D8D33-D594-4295-C774-51A55DA6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85751"/>
            <a:ext cx="10877550" cy="771524"/>
          </a:xfrm>
          <a:prstGeom prst="rect">
            <a:avLst/>
          </a:prstGeom>
        </p:spPr>
        <p:txBody>
          <a:bodyPr anchor="ctr"/>
          <a:lstStyle/>
          <a:p>
            <a:r>
              <a:rPr lang="hr-HR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583962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AA363E-89E0-D0BB-E788-B1ADAC6B7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62062"/>
            <a:ext cx="5181600" cy="49149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34C634B-08FE-96EA-C33D-03D66FC3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2062"/>
            <a:ext cx="5181600" cy="491490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1" name="Google Shape;109;p14">
            <a:extLst>
              <a:ext uri="{FF2B5EF4-FFF2-40B4-BE49-F238E27FC236}">
                <a16:creationId xmlns:a16="http://schemas.microsoft.com/office/drawing/2014/main" id="{E00E595B-82AE-52EE-6823-D1D699BD30AA}"/>
              </a:ext>
            </a:extLst>
          </p:cNvPr>
          <p:cNvSpPr/>
          <p:nvPr userDrawn="1"/>
        </p:nvSpPr>
        <p:spPr>
          <a:xfrm>
            <a:off x="0" y="285750"/>
            <a:ext cx="12192000" cy="77152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14">
            <a:extLst>
              <a:ext uri="{FF2B5EF4-FFF2-40B4-BE49-F238E27FC236}">
                <a16:creationId xmlns:a16="http://schemas.microsoft.com/office/drawing/2014/main" id="{7907C1D2-BBE7-DA2C-5EA6-ED1CF283C152}"/>
              </a:ext>
            </a:extLst>
          </p:cNvPr>
          <p:cNvSpPr/>
          <p:nvPr userDrawn="1"/>
        </p:nvSpPr>
        <p:spPr>
          <a:xfrm>
            <a:off x="0" y="285750"/>
            <a:ext cx="95250" cy="771525"/>
          </a:xfrm>
          <a:prstGeom prst="rect">
            <a:avLst/>
          </a:prstGeom>
          <a:solidFill>
            <a:srgbClr val="2E5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F0FA829B-2776-A416-B2A0-D844D8A57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85751"/>
            <a:ext cx="10877550" cy="771524"/>
          </a:xfrm>
          <a:prstGeom prst="rect">
            <a:avLst/>
          </a:prstGeom>
        </p:spPr>
        <p:txBody>
          <a:bodyPr anchor="ctr"/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11034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85F5E1-594A-48B7-9DF2-13C6E161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259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FB8A9BF-13D2-7CA3-C618-DC7E17C41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372"/>
            <a:ext cx="5157787" cy="4040291"/>
          </a:xfrm>
        </p:spPr>
        <p:txBody>
          <a:bodyPr/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E0F9BF7-CDC9-FE3D-9E9D-C8A69C9C6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2593"/>
            <a:ext cx="5183188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6EE0938-B0C6-6604-A992-58D1C1271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372"/>
            <a:ext cx="5183188" cy="404029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13" name="Google Shape;109;p14">
            <a:extLst>
              <a:ext uri="{FF2B5EF4-FFF2-40B4-BE49-F238E27FC236}">
                <a16:creationId xmlns:a16="http://schemas.microsoft.com/office/drawing/2014/main" id="{DF52D5B5-0602-2D90-F035-AF55978DC42A}"/>
              </a:ext>
            </a:extLst>
          </p:cNvPr>
          <p:cNvSpPr/>
          <p:nvPr userDrawn="1"/>
        </p:nvSpPr>
        <p:spPr>
          <a:xfrm>
            <a:off x="0" y="285750"/>
            <a:ext cx="12192000" cy="77152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11;p14">
            <a:extLst>
              <a:ext uri="{FF2B5EF4-FFF2-40B4-BE49-F238E27FC236}">
                <a16:creationId xmlns:a16="http://schemas.microsoft.com/office/drawing/2014/main" id="{FD21D086-BDFF-B6BD-8957-D31879D791F0}"/>
              </a:ext>
            </a:extLst>
          </p:cNvPr>
          <p:cNvSpPr/>
          <p:nvPr userDrawn="1"/>
        </p:nvSpPr>
        <p:spPr>
          <a:xfrm>
            <a:off x="0" y="285750"/>
            <a:ext cx="95250" cy="771525"/>
          </a:xfrm>
          <a:prstGeom prst="rect">
            <a:avLst/>
          </a:prstGeom>
          <a:solidFill>
            <a:srgbClr val="2E5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EE228156-DD1B-C962-1DFD-180C7820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85751"/>
            <a:ext cx="10877550" cy="771524"/>
          </a:xfrm>
          <a:prstGeom prst="rect">
            <a:avLst/>
          </a:prstGeom>
        </p:spPr>
        <p:txBody>
          <a:bodyPr anchor="ctr"/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985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09;p14">
            <a:extLst>
              <a:ext uri="{FF2B5EF4-FFF2-40B4-BE49-F238E27FC236}">
                <a16:creationId xmlns:a16="http://schemas.microsoft.com/office/drawing/2014/main" id="{9479804C-3D76-E268-E35D-179994112E15}"/>
              </a:ext>
            </a:extLst>
          </p:cNvPr>
          <p:cNvSpPr/>
          <p:nvPr userDrawn="1"/>
        </p:nvSpPr>
        <p:spPr>
          <a:xfrm>
            <a:off x="0" y="285750"/>
            <a:ext cx="12192000" cy="77152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1;p14">
            <a:extLst>
              <a:ext uri="{FF2B5EF4-FFF2-40B4-BE49-F238E27FC236}">
                <a16:creationId xmlns:a16="http://schemas.microsoft.com/office/drawing/2014/main" id="{471A913C-0E4F-1457-43EA-0DF85DC13081}"/>
              </a:ext>
            </a:extLst>
          </p:cNvPr>
          <p:cNvSpPr/>
          <p:nvPr userDrawn="1"/>
        </p:nvSpPr>
        <p:spPr>
          <a:xfrm>
            <a:off x="0" y="285750"/>
            <a:ext cx="95250" cy="771525"/>
          </a:xfrm>
          <a:prstGeom prst="rect">
            <a:avLst/>
          </a:prstGeom>
          <a:solidFill>
            <a:srgbClr val="2E5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id="{282C3969-7A42-4C57-67BA-D86F961D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85751"/>
            <a:ext cx="10877550" cy="771524"/>
          </a:xfrm>
          <a:prstGeom prst="rect">
            <a:avLst/>
          </a:prstGeom>
        </p:spPr>
        <p:txBody>
          <a:bodyPr anchor="ctr"/>
          <a:lstStyle/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9261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37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08;p14" descr="image.png">
            <a:extLst>
              <a:ext uri="{FF2B5EF4-FFF2-40B4-BE49-F238E27FC236}">
                <a16:creationId xmlns:a16="http://schemas.microsoft.com/office/drawing/2014/main" id="{EFC426FB-E8DF-52E3-F3F6-26DFCDAFE72C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0" y="6381750"/>
            <a:ext cx="121920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1CBCFCF-5164-90BF-4031-58D83D4A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150142"/>
            <a:ext cx="10877550" cy="5157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15" name="Google Shape;109;p14">
            <a:extLst>
              <a:ext uri="{FF2B5EF4-FFF2-40B4-BE49-F238E27FC236}">
                <a16:creationId xmlns:a16="http://schemas.microsoft.com/office/drawing/2014/main" id="{8F03EBC8-0E11-6079-B519-9FF90C803883}"/>
              </a:ext>
            </a:extLst>
          </p:cNvPr>
          <p:cNvSpPr/>
          <p:nvPr userDrawn="1"/>
        </p:nvSpPr>
        <p:spPr>
          <a:xfrm>
            <a:off x="0" y="285750"/>
            <a:ext cx="12192000" cy="771525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1;p14">
            <a:extLst>
              <a:ext uri="{FF2B5EF4-FFF2-40B4-BE49-F238E27FC236}">
                <a16:creationId xmlns:a16="http://schemas.microsoft.com/office/drawing/2014/main" id="{07EE8D26-57EF-EEA5-95EF-37F61B1743C9}"/>
              </a:ext>
            </a:extLst>
          </p:cNvPr>
          <p:cNvSpPr/>
          <p:nvPr userDrawn="1"/>
        </p:nvSpPr>
        <p:spPr>
          <a:xfrm>
            <a:off x="0" y="285750"/>
            <a:ext cx="95250" cy="771525"/>
          </a:xfrm>
          <a:prstGeom prst="rect">
            <a:avLst/>
          </a:prstGeom>
          <a:solidFill>
            <a:srgbClr val="2E5A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1AC533D-0885-E713-03E1-343C5BA7BE2E}"/>
              </a:ext>
            </a:extLst>
          </p:cNvPr>
          <p:cNvSpPr txBox="1"/>
          <p:nvPr userDrawn="1"/>
        </p:nvSpPr>
        <p:spPr>
          <a:xfrm>
            <a:off x="533400" y="6489070"/>
            <a:ext cx="6343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64748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3rd International Scientific Conference SUSTAINABILITY OF EUROPEAN AGRICULTURE</a:t>
            </a:r>
            <a:endParaRPr lang="en-GB" sz="900" dirty="0"/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17A48D3D-9433-973A-DD75-B2E782FA72FA}"/>
              </a:ext>
            </a:extLst>
          </p:cNvPr>
          <p:cNvSpPr txBox="1"/>
          <p:nvPr userDrawn="1"/>
        </p:nvSpPr>
        <p:spPr>
          <a:xfrm>
            <a:off x="8620125" y="6489070"/>
            <a:ext cx="2792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rgbClr val="64748B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Moise Palace, Cres |</a:t>
            </a:r>
            <a:r>
              <a:rPr lang="hr-HR" sz="1200" dirty="0">
                <a:solidFill>
                  <a:srgbClr val="2E5A2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14-16</a:t>
            </a:r>
            <a:r>
              <a:rPr lang="en-GB" sz="1200" dirty="0">
                <a:solidFill>
                  <a:srgbClr val="2E5A2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r>
              <a:rPr lang="hr-HR" sz="1200" dirty="0">
                <a:solidFill>
                  <a:srgbClr val="2E5A2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May</a:t>
            </a:r>
            <a:r>
              <a:rPr lang="en-GB" sz="1200" dirty="0">
                <a:solidFill>
                  <a:srgbClr val="2E5A2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2026</a:t>
            </a:r>
            <a:r>
              <a:rPr lang="fr-FR" sz="1200" dirty="0">
                <a:solidFill>
                  <a:srgbClr val="2E5A27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 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6559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F8A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 Light" panose="000004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2253E7-053E-A004-3253-F5408D25E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73AF29F-9F55-F635-DC75-9DA97A1739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881" y="2092571"/>
            <a:ext cx="3546119" cy="35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DF1759AA-B052-6D40-9032-22DE3BF1A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A4D5C729-12CE-F06E-6E28-7B4CC3D3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8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5C4B09F7-5529-34C1-BF8E-8957DA435C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E4B00B7-5E33-479B-9262-5EB536DB0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13FB08C-CF61-818A-FB99-CD2D84739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6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96803D4-6B00-A8AD-51DE-E29CB56BA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A1A14A5-CF9B-97E3-B1B0-404E70AC44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915880B9-592E-194B-8161-B0B39C212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7D57E11F-BC12-CDC3-D4AE-34F40243F81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002120D2-448E-655E-C5B5-2701B0C4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20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56B2156A-4BBE-FFF9-49D1-89A7B675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033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777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Inter</vt:lpstr>
      <vt:lpstr>Inter SemiBold</vt:lpstr>
      <vt:lpstr>Montserrat</vt:lpstr>
      <vt:lpstr>Montserrat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</dc:creator>
  <cp:lastModifiedBy>Nenad</cp:lastModifiedBy>
  <cp:revision>6</cp:revision>
  <dcterms:created xsi:type="dcterms:W3CDTF">2026-04-25T18:13:11Z</dcterms:created>
  <dcterms:modified xsi:type="dcterms:W3CDTF">2026-05-08T12:17:30Z</dcterms:modified>
</cp:coreProperties>
</file>